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ca One" charset="1" panose="00000500000000000000"/>
      <p:regular r:id="rId12"/>
    </p:embeddedFont>
    <p:embeddedFont>
      <p:font typeface="Roca One Bold" charset="1" panose="00000800000000000000"/>
      <p:regular r:id="rId13"/>
    </p:embeddedFont>
    <p:embeddedFont>
      <p:font typeface="Roca One Italics" charset="1" panose="00000500000000000000"/>
      <p:regular r:id="rId14"/>
    </p:embeddedFont>
    <p:embeddedFont>
      <p:font typeface="Roca One Bold Italics" charset="1" panose="00000800000000000000"/>
      <p:regular r:id="rId15"/>
    </p:embeddedFont>
    <p:embeddedFont>
      <p:font typeface="Roca One Thin" charset="1" panose="00000200000000000000"/>
      <p:regular r:id="rId16"/>
    </p:embeddedFont>
    <p:embeddedFont>
      <p:font typeface="Roca One Thin Italics" charset="1" panose="00000200000000000000"/>
      <p:regular r:id="rId17"/>
    </p:embeddedFont>
    <p:embeddedFont>
      <p:font typeface="Roca One Light" charset="1" panose="00000400000000000000"/>
      <p:regular r:id="rId18"/>
    </p:embeddedFont>
    <p:embeddedFont>
      <p:font typeface="Roca One Light Italics" charset="1" panose="00000400000000000000"/>
      <p:regular r:id="rId19"/>
    </p:embeddedFont>
    <p:embeddedFont>
      <p:font typeface="Roca One Ultra-Bold" charset="1" panose="00000A00000000000000"/>
      <p:regular r:id="rId20"/>
    </p:embeddedFont>
    <p:embeddedFont>
      <p:font typeface="Roca One Ultra-Bold Italics" charset="1" panose="00000A00000000000000"/>
      <p:regular r:id="rId21"/>
    </p:embeddedFont>
    <p:embeddedFont>
      <p:font typeface="Roca One Heavy" charset="1" panose="00000A00000000000000"/>
      <p:regular r:id="rId22"/>
    </p:embeddedFont>
    <p:embeddedFont>
      <p:font typeface="Roca One Heavy Italics" charset="1" panose="00000A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  <p:embeddedFont>
      <p:font typeface="Montserrat" charset="1" panose="00000500000000000000"/>
      <p:regular r:id="rId32"/>
    </p:embeddedFont>
    <p:embeddedFont>
      <p:font typeface="Montserrat Bold" charset="1" panose="00000800000000000000"/>
      <p:regular r:id="rId33"/>
    </p:embeddedFont>
    <p:embeddedFont>
      <p:font typeface="Montserrat Italics" charset="1" panose="00000500000000000000"/>
      <p:regular r:id="rId34"/>
    </p:embeddedFont>
    <p:embeddedFont>
      <p:font typeface="Montserrat Bold Italics" charset="1" panose="00000800000000000000"/>
      <p:regular r:id="rId35"/>
    </p:embeddedFont>
    <p:embeddedFont>
      <p:font typeface="Montserrat Thin" charset="1" panose="00000300000000000000"/>
      <p:regular r:id="rId36"/>
    </p:embeddedFont>
    <p:embeddedFont>
      <p:font typeface="Montserrat Thin Italics" charset="1" panose="00000300000000000000"/>
      <p:regular r:id="rId37"/>
    </p:embeddedFont>
    <p:embeddedFont>
      <p:font typeface="Montserrat Extra-Light" charset="1" panose="00000300000000000000"/>
      <p:regular r:id="rId38"/>
    </p:embeddedFont>
    <p:embeddedFont>
      <p:font typeface="Montserrat Extra-Light Italics" charset="1" panose="00000300000000000000"/>
      <p:regular r:id="rId39"/>
    </p:embeddedFont>
    <p:embeddedFont>
      <p:font typeface="Montserrat Light" charset="1" panose="00000400000000000000"/>
      <p:regular r:id="rId40"/>
    </p:embeddedFont>
    <p:embeddedFont>
      <p:font typeface="Montserrat Light Italics" charset="1" panose="00000400000000000000"/>
      <p:regular r:id="rId41"/>
    </p:embeddedFont>
    <p:embeddedFont>
      <p:font typeface="Montserrat Medium" charset="1" panose="00000600000000000000"/>
      <p:regular r:id="rId42"/>
    </p:embeddedFont>
    <p:embeddedFont>
      <p:font typeface="Montserrat Medium Italics" charset="1" panose="00000600000000000000"/>
      <p:regular r:id="rId43"/>
    </p:embeddedFont>
    <p:embeddedFont>
      <p:font typeface="Montserrat Semi-Bold" charset="1" panose="00000700000000000000"/>
      <p:regular r:id="rId44"/>
    </p:embeddedFont>
    <p:embeddedFont>
      <p:font typeface="Montserrat Semi-Bold Italics" charset="1" panose="00000700000000000000"/>
      <p:regular r:id="rId45"/>
    </p:embeddedFont>
    <p:embeddedFont>
      <p:font typeface="Montserrat Ultra-Bold" charset="1" panose="00000900000000000000"/>
      <p:regular r:id="rId46"/>
    </p:embeddedFont>
    <p:embeddedFont>
      <p:font typeface="Montserrat Ultra-Bold Italics" charset="1" panose="00000900000000000000"/>
      <p:regular r:id="rId47"/>
    </p:embeddedFont>
    <p:embeddedFont>
      <p:font typeface="Montserrat Heavy" charset="1" panose="00000A00000000000000"/>
      <p:regular r:id="rId48"/>
    </p:embeddedFont>
    <p:embeddedFont>
      <p:font typeface="Montserrat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9"/>
            <a:ext cx="15335186" cy="10287000"/>
            <a:chOff x="0" y="0"/>
            <a:chExt cx="2044691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26" t="0" r="526" b="0"/>
            <a:stretch>
              <a:fillRect/>
            </a:stretch>
          </p:blipFill>
          <p:spPr>
            <a:xfrm flipH="false" flipV="false">
              <a:off x="0" y="0"/>
              <a:ext cx="20446914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5335186" y="0"/>
            <a:ext cx="2952814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4796086" y="8222324"/>
            <a:ext cx="990639" cy="990639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23A5D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997875" y="8419781"/>
            <a:ext cx="587059" cy="595724"/>
          </a:xfrm>
          <a:custGeom>
            <a:avLst/>
            <a:gdLst/>
            <a:ahLst/>
            <a:cxnLst/>
            <a:rect r="r" b="b" t="t" l="l"/>
            <a:pathLst>
              <a:path h="595724" w="587059">
                <a:moveTo>
                  <a:pt x="0" y="0"/>
                </a:moveTo>
                <a:lnTo>
                  <a:pt x="587060" y="0"/>
                </a:lnTo>
                <a:lnTo>
                  <a:pt x="587060" y="595725"/>
                </a:lnTo>
                <a:lnTo>
                  <a:pt x="0" y="595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9700" y="1308633"/>
            <a:ext cx="3848229" cy="1434265"/>
            <a:chOff x="0" y="0"/>
            <a:chExt cx="5471013" cy="2039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1013" cy="2039090"/>
            </a:xfrm>
            <a:custGeom>
              <a:avLst/>
              <a:gdLst/>
              <a:ahLst/>
              <a:cxnLst/>
              <a:rect r="r" b="b" t="t" l="l"/>
              <a:pathLst>
                <a:path h="2039090" w="5471013">
                  <a:moveTo>
                    <a:pt x="5346553" y="2039090"/>
                  </a:moveTo>
                  <a:lnTo>
                    <a:pt x="124460" y="2039090"/>
                  </a:lnTo>
                  <a:cubicBezTo>
                    <a:pt x="55880" y="2039090"/>
                    <a:pt x="0" y="1983210"/>
                    <a:pt x="0" y="19146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914630"/>
                  </a:lnTo>
                  <a:cubicBezTo>
                    <a:pt x="5471013" y="1983210"/>
                    <a:pt x="5415133" y="2039090"/>
                    <a:pt x="5346553" y="203909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866660" y="1584724"/>
            <a:ext cx="772178" cy="738820"/>
          </a:xfrm>
          <a:custGeom>
            <a:avLst/>
            <a:gdLst/>
            <a:ahLst/>
            <a:cxnLst/>
            <a:rect r="r" b="b" t="t" l="l"/>
            <a:pathLst>
              <a:path h="738820" w="772178">
                <a:moveTo>
                  <a:pt x="0" y="0"/>
                </a:moveTo>
                <a:lnTo>
                  <a:pt x="772178" y="0"/>
                </a:lnTo>
                <a:lnTo>
                  <a:pt x="772178" y="738820"/>
                </a:lnTo>
                <a:lnTo>
                  <a:pt x="0" y="73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17760378" y="0"/>
            <a:ext cx="527622" cy="10287000"/>
          </a:xfrm>
          <a:prstGeom prst="rect">
            <a:avLst/>
          </a:prstGeom>
          <a:solidFill>
            <a:srgbClr val="7ED957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409700" y="4673810"/>
            <a:ext cx="8115300" cy="30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Montserrat Classic Bold"/>
              </a:rPr>
              <a:t>GESTION D’UN CABINET MEDICALE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2592" y="8464389"/>
            <a:ext cx="6384537" cy="184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presenter par:</a:t>
            </a:r>
          </a:p>
          <a:p>
            <a:pPr>
              <a:lnSpc>
                <a:spcPts val="2976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 amarouch wijdane </a:t>
            </a:r>
          </a:p>
          <a:p>
            <a:pPr>
              <a:lnSpc>
                <a:spcPts val="2976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najb yassine</a:t>
            </a:r>
          </a:p>
          <a:p>
            <a:pPr>
              <a:lnSpc>
                <a:spcPts val="2976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professeur:</a:t>
            </a:r>
          </a:p>
          <a:p>
            <a:pPr>
              <a:lnSpc>
                <a:spcPts val="2976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 mme nouhaila bensalah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39029" y="1397534"/>
            <a:ext cx="18516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GESTION D’UN CABINET MEDICAL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2068" y="0"/>
            <a:ext cx="7655932" cy="10287000"/>
            <a:chOff x="0" y="0"/>
            <a:chExt cx="1020790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382" t="0" r="37032" b="0"/>
            <a:stretch>
              <a:fillRect/>
            </a:stretch>
          </p:blipFill>
          <p:spPr>
            <a:xfrm flipH="false" flipV="false">
              <a:off x="0" y="0"/>
              <a:ext cx="10207909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340148" y="4682490"/>
            <a:ext cx="4705796" cy="6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5"/>
              </a:lnSpc>
              <a:spcBef>
                <a:spcPct val="0"/>
              </a:spcBef>
            </a:pPr>
            <a:r>
              <a:rPr lang="en-US" sz="4399" strike="noStrike" u="none">
                <a:solidFill>
                  <a:srgbClr val="000000"/>
                </a:solidFill>
                <a:latin typeface="Montserrat"/>
              </a:rPr>
              <a:t>VI-CONCLUSION</a:t>
            </a:r>
          </a:p>
        </p:txBody>
      </p:sp>
      <p:sp>
        <p:nvSpPr>
          <p:cNvPr name="AutoShape 5" id="5"/>
          <p:cNvSpPr/>
          <p:nvPr/>
        </p:nvSpPr>
        <p:spPr>
          <a:xfrm>
            <a:off x="5192497" y="5374513"/>
            <a:ext cx="1001099" cy="5949"/>
          </a:xfrm>
          <a:prstGeom prst="line">
            <a:avLst/>
          </a:prstGeom>
          <a:ln cap="rnd" w="38100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5195" y="7523141"/>
            <a:ext cx="4255430" cy="3470318"/>
            <a:chOff x="0" y="0"/>
            <a:chExt cx="1667286" cy="1359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7286" cy="1359678"/>
            </a:xfrm>
            <a:custGeom>
              <a:avLst/>
              <a:gdLst/>
              <a:ahLst/>
              <a:cxnLst/>
              <a:rect r="r" b="b" t="t" l="l"/>
              <a:pathLst>
                <a:path h="1359678" w="1667286">
                  <a:moveTo>
                    <a:pt x="0" y="0"/>
                  </a:moveTo>
                  <a:lnTo>
                    <a:pt x="1667286" y="0"/>
                  </a:lnTo>
                  <a:lnTo>
                    <a:pt x="1667286" y="1359678"/>
                  </a:lnTo>
                  <a:lnTo>
                    <a:pt x="0" y="1359678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60235" y="0"/>
            <a:ext cx="7279708" cy="10287000"/>
            <a:chOff x="0" y="0"/>
            <a:chExt cx="9706277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0097" t="0" r="30097" b="0"/>
            <a:stretch>
              <a:fillRect/>
            </a:stretch>
          </p:blipFill>
          <p:spPr>
            <a:xfrm flipH="false" flipV="false">
              <a:off x="0" y="0"/>
              <a:ext cx="9706277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7991" y="4144438"/>
            <a:ext cx="5344489" cy="534448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5000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882488" y="3734185"/>
            <a:ext cx="5817053" cy="308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7"/>
              </a:lnSpc>
              <a:spcBef>
                <a:spcPct val="0"/>
              </a:spcBef>
            </a:pPr>
            <a:r>
              <a:rPr lang="en-US" sz="6602" strike="noStrike" u="none">
                <a:solidFill>
                  <a:srgbClr val="000000"/>
                </a:solidFill>
                <a:latin typeface="Montserrat"/>
              </a:rPr>
              <a:t>merci pour votre attention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511003" y="0"/>
            <a:ext cx="3776997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953240"/>
            <a:ext cx="4686196" cy="3333760"/>
            <a:chOff x="0" y="0"/>
            <a:chExt cx="2690315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0315" cy="1913890"/>
            </a:xfrm>
            <a:custGeom>
              <a:avLst/>
              <a:gdLst/>
              <a:ahLst/>
              <a:cxnLst/>
              <a:rect r="r" b="b" t="t" l="l"/>
              <a:pathLst>
                <a:path h="1913890" w="2690315">
                  <a:moveTo>
                    <a:pt x="0" y="0"/>
                  </a:moveTo>
                  <a:lnTo>
                    <a:pt x="2690315" y="0"/>
                  </a:lnTo>
                  <a:lnTo>
                    <a:pt x="26903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7738" y="3890439"/>
            <a:ext cx="17585299" cy="5142118"/>
            <a:chOff x="0" y="0"/>
            <a:chExt cx="4187160" cy="1224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87160" cy="1224368"/>
            </a:xfrm>
            <a:custGeom>
              <a:avLst/>
              <a:gdLst/>
              <a:ahLst/>
              <a:cxnLst/>
              <a:rect r="r" b="b" t="t" l="l"/>
              <a:pathLst>
                <a:path h="1224368" w="4187160">
                  <a:moveTo>
                    <a:pt x="4062700" y="1224368"/>
                  </a:moveTo>
                  <a:lnTo>
                    <a:pt x="124460" y="1224368"/>
                  </a:lnTo>
                  <a:cubicBezTo>
                    <a:pt x="55880" y="1224368"/>
                    <a:pt x="0" y="1168488"/>
                    <a:pt x="0" y="1099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62700" y="0"/>
                  </a:lnTo>
                  <a:cubicBezTo>
                    <a:pt x="4131280" y="0"/>
                    <a:pt x="4187160" y="55880"/>
                    <a:pt x="4187160" y="124460"/>
                  </a:cubicBezTo>
                  <a:lnTo>
                    <a:pt x="4187160" y="1099908"/>
                  </a:lnTo>
                  <a:cubicBezTo>
                    <a:pt x="4187160" y="1168488"/>
                    <a:pt x="4131280" y="1224368"/>
                    <a:pt x="4062700" y="1224368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-2590781"/>
            <a:ext cx="11229325" cy="3619481"/>
            <a:chOff x="0" y="0"/>
            <a:chExt cx="3798562" cy="12243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8562" cy="1224368"/>
            </a:xfrm>
            <a:custGeom>
              <a:avLst/>
              <a:gdLst/>
              <a:ahLst/>
              <a:cxnLst/>
              <a:rect r="r" b="b" t="t" l="l"/>
              <a:pathLst>
                <a:path h="1224368" w="3798562">
                  <a:moveTo>
                    <a:pt x="3674102" y="1224368"/>
                  </a:moveTo>
                  <a:lnTo>
                    <a:pt x="124460" y="1224368"/>
                  </a:lnTo>
                  <a:cubicBezTo>
                    <a:pt x="55880" y="1224368"/>
                    <a:pt x="0" y="1168488"/>
                    <a:pt x="0" y="1099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4102" y="0"/>
                  </a:lnTo>
                  <a:cubicBezTo>
                    <a:pt x="3742682" y="0"/>
                    <a:pt x="3798562" y="55880"/>
                    <a:pt x="3798562" y="124460"/>
                  </a:cubicBezTo>
                  <a:lnTo>
                    <a:pt x="3798562" y="1099908"/>
                  </a:lnTo>
                  <a:cubicBezTo>
                    <a:pt x="3798562" y="1168488"/>
                    <a:pt x="3742682" y="1224368"/>
                    <a:pt x="3674102" y="1224368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58025" y="1981734"/>
            <a:ext cx="6694777" cy="10042166"/>
            <a:chOff x="0" y="0"/>
            <a:chExt cx="6350000" cy="952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055947" y="2380624"/>
            <a:ext cx="9042671" cy="80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222A35"/>
                </a:solidFill>
                <a:latin typeface="Roca One Bold"/>
              </a:rPr>
              <a:t>sommaire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146528" y="0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64475" y="1460964"/>
            <a:ext cx="3848229" cy="1434265"/>
            <a:chOff x="0" y="0"/>
            <a:chExt cx="5471013" cy="20390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71013" cy="2039090"/>
            </a:xfrm>
            <a:custGeom>
              <a:avLst/>
              <a:gdLst/>
              <a:ahLst/>
              <a:cxnLst/>
              <a:rect r="r" b="b" t="t" l="l"/>
              <a:pathLst>
                <a:path h="2039090" w="5471013">
                  <a:moveTo>
                    <a:pt x="5346553" y="2039090"/>
                  </a:moveTo>
                  <a:lnTo>
                    <a:pt x="124460" y="2039090"/>
                  </a:lnTo>
                  <a:cubicBezTo>
                    <a:pt x="55880" y="2039090"/>
                    <a:pt x="0" y="1983210"/>
                    <a:pt x="0" y="19146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914630"/>
                  </a:lnTo>
                  <a:cubicBezTo>
                    <a:pt x="5471013" y="1983210"/>
                    <a:pt x="5415133" y="2039090"/>
                    <a:pt x="5346553" y="203909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321435" y="1737055"/>
            <a:ext cx="772178" cy="738820"/>
          </a:xfrm>
          <a:custGeom>
            <a:avLst/>
            <a:gdLst/>
            <a:ahLst/>
            <a:cxnLst/>
            <a:rect r="r" b="b" t="t" l="l"/>
            <a:pathLst>
              <a:path h="738820" w="772178">
                <a:moveTo>
                  <a:pt x="0" y="0"/>
                </a:moveTo>
                <a:lnTo>
                  <a:pt x="772178" y="0"/>
                </a:lnTo>
                <a:lnTo>
                  <a:pt x="772178" y="738819"/>
                </a:lnTo>
                <a:lnTo>
                  <a:pt x="0" y="73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93804" y="1549865"/>
            <a:ext cx="18516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GESTION D’UN CABINET MEDICAL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897599" y="4137765"/>
            <a:ext cx="10571662" cy="39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7"/>
              </a:lnSpc>
              <a:spcBef>
                <a:spcPct val="0"/>
              </a:spcBef>
            </a:pPr>
            <a:r>
              <a:rPr lang="en-US" sz="2562">
                <a:solidFill>
                  <a:srgbClr val="000000"/>
                </a:solidFill>
                <a:latin typeface="Montserrat"/>
              </a:rPr>
              <a:t>I- 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917492" y="4706646"/>
            <a:ext cx="11591556" cy="42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  <a:spcBef>
                <a:spcPct val="0"/>
              </a:spcBef>
            </a:pPr>
            <a:r>
              <a:rPr lang="en-US" sz="2809">
                <a:solidFill>
                  <a:srgbClr val="000000"/>
                </a:solidFill>
                <a:latin typeface="Montserrat"/>
              </a:rPr>
              <a:t>II-OBJECTIF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323905" y="5291367"/>
            <a:ext cx="12378100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III- PROBLÉMATIQUE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800817" y="5914302"/>
            <a:ext cx="12378100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IV- CONCEPTION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3522233" y="6633537"/>
            <a:ext cx="12378100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V- CODE.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800817" y="7352772"/>
            <a:ext cx="12378100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VI-CONCLUSION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-38100"/>
            <a:ext cx="94506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3316" y="0"/>
            <a:ext cx="5820852" cy="10287000"/>
          </a:xfrm>
          <a:prstGeom prst="rect">
            <a:avLst/>
          </a:prstGeom>
          <a:solidFill>
            <a:srgbClr val="00BF63"/>
          </a:solidFill>
        </p:spPr>
      </p:sp>
      <p:sp>
        <p:nvSpPr>
          <p:cNvPr name="AutoShape 3" id="3"/>
          <p:cNvSpPr/>
          <p:nvPr/>
        </p:nvSpPr>
        <p:spPr>
          <a:xfrm>
            <a:off x="10472353" y="6691031"/>
            <a:ext cx="1140923" cy="6780"/>
          </a:xfrm>
          <a:prstGeom prst="line">
            <a:avLst/>
          </a:prstGeom>
          <a:ln cap="rnd" w="47625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348092" y="3902110"/>
            <a:ext cx="911208" cy="7009004"/>
            <a:chOff x="0" y="0"/>
            <a:chExt cx="1281436" cy="98567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1436" cy="9856795"/>
            </a:xfrm>
            <a:custGeom>
              <a:avLst/>
              <a:gdLst/>
              <a:ahLst/>
              <a:cxnLst/>
              <a:rect r="r" b="b" t="t" l="l"/>
              <a:pathLst>
                <a:path h="9856795" w="1281436">
                  <a:moveTo>
                    <a:pt x="1156976" y="9856795"/>
                  </a:moveTo>
                  <a:lnTo>
                    <a:pt x="124460" y="9856795"/>
                  </a:lnTo>
                  <a:cubicBezTo>
                    <a:pt x="55880" y="9856795"/>
                    <a:pt x="0" y="9800915"/>
                    <a:pt x="0" y="97323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6976" y="0"/>
                  </a:lnTo>
                  <a:cubicBezTo>
                    <a:pt x="1225556" y="0"/>
                    <a:pt x="1281436" y="55880"/>
                    <a:pt x="1281436" y="124460"/>
                  </a:cubicBezTo>
                  <a:lnTo>
                    <a:pt x="1281436" y="9732335"/>
                  </a:lnTo>
                  <a:cubicBezTo>
                    <a:pt x="1281436" y="9800915"/>
                    <a:pt x="1225556" y="9856795"/>
                    <a:pt x="1156976" y="9856795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29704" y="-816246"/>
            <a:ext cx="7881877" cy="4433500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1245" r="-36744" b="-786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84894" y="5781774"/>
            <a:ext cx="6515840" cy="88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7"/>
              </a:lnSpc>
              <a:spcBef>
                <a:spcPct val="0"/>
              </a:spcBef>
            </a:pPr>
            <a:r>
              <a:rPr lang="en-US" sz="5699" strike="noStrike" u="none">
                <a:solidFill>
                  <a:srgbClr val="000000"/>
                </a:solidFill>
                <a:latin typeface="Montserrat"/>
              </a:rPr>
              <a:t>I- Introduction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11071" y="1296270"/>
            <a:ext cx="3848229" cy="1434265"/>
            <a:chOff x="0" y="0"/>
            <a:chExt cx="5471013" cy="20390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71013" cy="2039090"/>
            </a:xfrm>
            <a:custGeom>
              <a:avLst/>
              <a:gdLst/>
              <a:ahLst/>
              <a:cxnLst/>
              <a:rect r="r" b="b" t="t" l="l"/>
              <a:pathLst>
                <a:path h="2039090" w="5471013">
                  <a:moveTo>
                    <a:pt x="5346553" y="2039090"/>
                  </a:moveTo>
                  <a:lnTo>
                    <a:pt x="124460" y="2039090"/>
                  </a:lnTo>
                  <a:cubicBezTo>
                    <a:pt x="55880" y="2039090"/>
                    <a:pt x="0" y="1983210"/>
                    <a:pt x="0" y="19146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914630"/>
                  </a:lnTo>
                  <a:cubicBezTo>
                    <a:pt x="5471013" y="1983210"/>
                    <a:pt x="5415133" y="2039090"/>
                    <a:pt x="5346553" y="203909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868031" y="1572361"/>
            <a:ext cx="772178" cy="738820"/>
          </a:xfrm>
          <a:custGeom>
            <a:avLst/>
            <a:gdLst/>
            <a:ahLst/>
            <a:cxnLst/>
            <a:rect r="r" b="b" t="t" l="l"/>
            <a:pathLst>
              <a:path h="738820" w="772178">
                <a:moveTo>
                  <a:pt x="0" y="0"/>
                </a:moveTo>
                <a:lnTo>
                  <a:pt x="772178" y="0"/>
                </a:lnTo>
                <a:lnTo>
                  <a:pt x="772178" y="738820"/>
                </a:lnTo>
                <a:lnTo>
                  <a:pt x="0" y="73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40400" y="1385171"/>
            <a:ext cx="18516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GESTION D’UN CABINET MEDICAL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D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41" y="3718057"/>
            <a:ext cx="8000959" cy="5143500"/>
            <a:chOff x="0" y="0"/>
            <a:chExt cx="10667945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6250" t="0" r="6250" b="0"/>
            <a:stretch>
              <a:fillRect/>
            </a:stretch>
          </p:blipFill>
          <p:spPr>
            <a:xfrm flipH="false" flipV="false">
              <a:off x="0" y="0"/>
              <a:ext cx="10667945" cy="6858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-1425443"/>
            <a:ext cx="10287041" cy="10287000"/>
            <a:chOff x="0" y="0"/>
            <a:chExt cx="6350025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17271" y="8861557"/>
            <a:ext cx="11370729" cy="1425443"/>
            <a:chOff x="0" y="0"/>
            <a:chExt cx="9539733" cy="1195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39733" cy="1195908"/>
            </a:xfrm>
            <a:custGeom>
              <a:avLst/>
              <a:gdLst/>
              <a:ahLst/>
              <a:cxnLst/>
              <a:rect r="r" b="b" t="t" l="l"/>
              <a:pathLst>
                <a:path h="1195908" w="9539733">
                  <a:moveTo>
                    <a:pt x="0" y="0"/>
                  </a:moveTo>
                  <a:lnTo>
                    <a:pt x="9539733" y="0"/>
                  </a:lnTo>
                  <a:lnTo>
                    <a:pt x="9539733" y="1195908"/>
                  </a:lnTo>
                  <a:lnTo>
                    <a:pt x="0" y="1195908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12582" y="2807165"/>
            <a:ext cx="9661562" cy="8195292"/>
            <a:chOff x="0" y="0"/>
            <a:chExt cx="3268232" cy="2772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8232" cy="2772235"/>
            </a:xfrm>
            <a:custGeom>
              <a:avLst/>
              <a:gdLst/>
              <a:ahLst/>
              <a:cxnLst/>
              <a:rect r="r" b="b" t="t" l="l"/>
              <a:pathLst>
                <a:path h="2772235" w="3268232">
                  <a:moveTo>
                    <a:pt x="3143772" y="2772234"/>
                  </a:moveTo>
                  <a:lnTo>
                    <a:pt x="124460" y="2772234"/>
                  </a:lnTo>
                  <a:cubicBezTo>
                    <a:pt x="55880" y="2772234"/>
                    <a:pt x="0" y="2716355"/>
                    <a:pt x="0" y="2647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3772" y="0"/>
                  </a:lnTo>
                  <a:cubicBezTo>
                    <a:pt x="3212352" y="0"/>
                    <a:pt x="3268232" y="55880"/>
                    <a:pt x="3268232" y="124460"/>
                  </a:cubicBezTo>
                  <a:lnTo>
                    <a:pt x="3268232" y="2647775"/>
                  </a:lnTo>
                  <a:cubicBezTo>
                    <a:pt x="3268232" y="2716355"/>
                    <a:pt x="3212352" y="2772235"/>
                    <a:pt x="3143772" y="27722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10680" y="8697222"/>
            <a:ext cx="329998" cy="334869"/>
          </a:xfrm>
          <a:custGeom>
            <a:avLst/>
            <a:gdLst/>
            <a:ahLst/>
            <a:cxnLst/>
            <a:rect r="r" b="b" t="t" l="l"/>
            <a:pathLst>
              <a:path h="334869" w="329998">
                <a:moveTo>
                  <a:pt x="0" y="0"/>
                </a:moveTo>
                <a:lnTo>
                  <a:pt x="329997" y="0"/>
                </a:lnTo>
                <a:lnTo>
                  <a:pt x="329997" y="334868"/>
                </a:lnTo>
                <a:lnTo>
                  <a:pt x="0" y="334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072901" y="6928623"/>
            <a:ext cx="1140923" cy="6780"/>
          </a:xfrm>
          <a:prstGeom prst="line">
            <a:avLst/>
          </a:prstGeom>
          <a:ln cap="rnd" w="47625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-2590781"/>
            <a:ext cx="11229325" cy="3619481"/>
            <a:chOff x="0" y="0"/>
            <a:chExt cx="3798562" cy="12243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98562" cy="1224368"/>
            </a:xfrm>
            <a:custGeom>
              <a:avLst/>
              <a:gdLst/>
              <a:ahLst/>
              <a:cxnLst/>
              <a:rect r="r" b="b" t="t" l="l"/>
              <a:pathLst>
                <a:path h="1224368" w="3798562">
                  <a:moveTo>
                    <a:pt x="3674102" y="1224368"/>
                  </a:moveTo>
                  <a:lnTo>
                    <a:pt x="124460" y="1224368"/>
                  </a:lnTo>
                  <a:cubicBezTo>
                    <a:pt x="55880" y="1224368"/>
                    <a:pt x="0" y="1168488"/>
                    <a:pt x="0" y="1099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4102" y="0"/>
                  </a:lnTo>
                  <a:cubicBezTo>
                    <a:pt x="3742682" y="0"/>
                    <a:pt x="3798562" y="55880"/>
                    <a:pt x="3798562" y="124460"/>
                  </a:cubicBezTo>
                  <a:lnTo>
                    <a:pt x="3798562" y="1099908"/>
                  </a:lnTo>
                  <a:cubicBezTo>
                    <a:pt x="3798562" y="1168488"/>
                    <a:pt x="3742682" y="1224368"/>
                    <a:pt x="3674102" y="1224368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64475" y="1460964"/>
            <a:ext cx="3848229" cy="1434265"/>
            <a:chOff x="0" y="0"/>
            <a:chExt cx="5471013" cy="20390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71013" cy="2039090"/>
            </a:xfrm>
            <a:custGeom>
              <a:avLst/>
              <a:gdLst/>
              <a:ahLst/>
              <a:cxnLst/>
              <a:rect r="r" b="b" t="t" l="l"/>
              <a:pathLst>
                <a:path h="2039090" w="5471013">
                  <a:moveTo>
                    <a:pt x="5346553" y="2039090"/>
                  </a:moveTo>
                  <a:lnTo>
                    <a:pt x="124460" y="2039090"/>
                  </a:lnTo>
                  <a:cubicBezTo>
                    <a:pt x="55880" y="2039090"/>
                    <a:pt x="0" y="1983210"/>
                    <a:pt x="0" y="19146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914630"/>
                  </a:lnTo>
                  <a:cubicBezTo>
                    <a:pt x="5471013" y="1983210"/>
                    <a:pt x="5415133" y="2039090"/>
                    <a:pt x="5346553" y="203909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321435" y="1737055"/>
            <a:ext cx="772178" cy="738820"/>
          </a:xfrm>
          <a:custGeom>
            <a:avLst/>
            <a:gdLst/>
            <a:ahLst/>
            <a:cxnLst/>
            <a:rect r="r" b="b" t="t" l="l"/>
            <a:pathLst>
              <a:path h="738820" w="772178">
                <a:moveTo>
                  <a:pt x="0" y="0"/>
                </a:moveTo>
                <a:lnTo>
                  <a:pt x="772178" y="0"/>
                </a:lnTo>
                <a:lnTo>
                  <a:pt x="772178" y="738819"/>
                </a:lnTo>
                <a:lnTo>
                  <a:pt x="0" y="738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93804" y="1549865"/>
            <a:ext cx="18516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GESTION D’UN CABINET MEDICAL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80220" y="5837560"/>
            <a:ext cx="4326285" cy="88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7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Montserrat"/>
              </a:rPr>
              <a:t>II-OBJECTIF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73966" y="1969532"/>
            <a:ext cx="7218743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>
            <a:off x="3095209" y="6499524"/>
            <a:ext cx="1140923" cy="6780"/>
          </a:xfrm>
          <a:prstGeom prst="line">
            <a:avLst/>
          </a:prstGeom>
          <a:ln cap="rnd" w="47625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158538" y="8861557"/>
            <a:ext cx="2201525" cy="2201525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201525" cy="2201525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94010" y="1291196"/>
            <a:ext cx="9217031" cy="5184515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9228" r="0" b="-92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6076" y="244913"/>
            <a:ext cx="3848229" cy="1434265"/>
            <a:chOff x="0" y="0"/>
            <a:chExt cx="5471013" cy="20390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71013" cy="2039090"/>
            </a:xfrm>
            <a:custGeom>
              <a:avLst/>
              <a:gdLst/>
              <a:ahLst/>
              <a:cxnLst/>
              <a:rect r="r" b="b" t="t" l="l"/>
              <a:pathLst>
                <a:path h="2039090" w="5471013">
                  <a:moveTo>
                    <a:pt x="5346553" y="2039090"/>
                  </a:moveTo>
                  <a:lnTo>
                    <a:pt x="124460" y="2039090"/>
                  </a:lnTo>
                  <a:cubicBezTo>
                    <a:pt x="55880" y="2039090"/>
                    <a:pt x="0" y="1983210"/>
                    <a:pt x="0" y="19146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914630"/>
                  </a:lnTo>
                  <a:cubicBezTo>
                    <a:pt x="5471013" y="1983210"/>
                    <a:pt x="5415133" y="2039090"/>
                    <a:pt x="5346553" y="203909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63036" y="521005"/>
            <a:ext cx="772178" cy="738820"/>
          </a:xfrm>
          <a:custGeom>
            <a:avLst/>
            <a:gdLst/>
            <a:ahLst/>
            <a:cxnLst/>
            <a:rect r="r" b="b" t="t" l="l"/>
            <a:pathLst>
              <a:path h="738820" w="772178">
                <a:moveTo>
                  <a:pt x="0" y="0"/>
                </a:moveTo>
                <a:lnTo>
                  <a:pt x="772178" y="0"/>
                </a:lnTo>
                <a:lnTo>
                  <a:pt x="772178" y="738819"/>
                </a:lnTo>
                <a:lnTo>
                  <a:pt x="0" y="738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5405" y="333815"/>
            <a:ext cx="18516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GESTION D’UN CABINET MEDICAL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608" y="5594102"/>
            <a:ext cx="5972919" cy="6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5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"/>
              </a:rPr>
              <a:t>III- PROBLÉMATIQUE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09102" cy="10287000"/>
            <a:chOff x="0" y="0"/>
            <a:chExt cx="1001213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211" t="0" r="30155" b="0"/>
            <a:stretch>
              <a:fillRect/>
            </a:stretch>
          </p:blipFill>
          <p:spPr>
            <a:xfrm flipH="false" flipV="false">
              <a:off x="0" y="0"/>
              <a:ext cx="1001213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6663363"/>
            <a:ext cx="2083887" cy="3841737"/>
            <a:chOff x="0" y="0"/>
            <a:chExt cx="816471" cy="15052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6471" cy="1505201"/>
            </a:xfrm>
            <a:custGeom>
              <a:avLst/>
              <a:gdLst/>
              <a:ahLst/>
              <a:cxnLst/>
              <a:rect r="r" b="b" t="t" l="l"/>
              <a:pathLst>
                <a:path h="1505201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1505201"/>
                  </a:lnTo>
                  <a:lnTo>
                    <a:pt x="0" y="1505201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024444" y="4737354"/>
            <a:ext cx="5601146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3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Montserrat"/>
              </a:rPr>
              <a:t>IV- CONCEPTION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12254556" y="5554408"/>
            <a:ext cx="1140923" cy="6780"/>
          </a:xfrm>
          <a:prstGeom prst="line">
            <a:avLst/>
          </a:prstGeom>
          <a:ln cap="rnd" w="47625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511003" y="0"/>
            <a:ext cx="3776997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953240"/>
            <a:ext cx="4686196" cy="3333760"/>
            <a:chOff x="0" y="0"/>
            <a:chExt cx="2690315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0315" cy="1913890"/>
            </a:xfrm>
            <a:custGeom>
              <a:avLst/>
              <a:gdLst/>
              <a:ahLst/>
              <a:cxnLst/>
              <a:rect r="r" b="b" t="t" l="l"/>
              <a:pathLst>
                <a:path h="1913890" w="2690315">
                  <a:moveTo>
                    <a:pt x="0" y="0"/>
                  </a:moveTo>
                  <a:lnTo>
                    <a:pt x="2690315" y="0"/>
                  </a:lnTo>
                  <a:lnTo>
                    <a:pt x="26903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-2590781"/>
            <a:ext cx="11229325" cy="3619481"/>
            <a:chOff x="0" y="0"/>
            <a:chExt cx="3798562" cy="1224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98562" cy="1224368"/>
            </a:xfrm>
            <a:custGeom>
              <a:avLst/>
              <a:gdLst/>
              <a:ahLst/>
              <a:cxnLst/>
              <a:rect r="r" b="b" t="t" l="l"/>
              <a:pathLst>
                <a:path h="1224368" w="3798562">
                  <a:moveTo>
                    <a:pt x="3674102" y="1224368"/>
                  </a:moveTo>
                  <a:lnTo>
                    <a:pt x="124460" y="1224368"/>
                  </a:lnTo>
                  <a:cubicBezTo>
                    <a:pt x="55880" y="1224368"/>
                    <a:pt x="0" y="1168488"/>
                    <a:pt x="0" y="1099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4102" y="0"/>
                  </a:lnTo>
                  <a:cubicBezTo>
                    <a:pt x="3742682" y="0"/>
                    <a:pt x="3798562" y="55880"/>
                    <a:pt x="3798562" y="124460"/>
                  </a:cubicBezTo>
                  <a:lnTo>
                    <a:pt x="3798562" y="1099908"/>
                  </a:lnTo>
                  <a:cubicBezTo>
                    <a:pt x="3798562" y="1168488"/>
                    <a:pt x="3742682" y="1224368"/>
                    <a:pt x="3674102" y="1224368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9504" y="2670492"/>
            <a:ext cx="12477024" cy="6885248"/>
          </a:xfrm>
          <a:custGeom>
            <a:avLst/>
            <a:gdLst/>
            <a:ahLst/>
            <a:cxnLst/>
            <a:rect r="r" b="b" t="t" l="l"/>
            <a:pathLst>
              <a:path h="6885248" w="12477024">
                <a:moveTo>
                  <a:pt x="0" y="0"/>
                </a:moveTo>
                <a:lnTo>
                  <a:pt x="12477024" y="0"/>
                </a:lnTo>
                <a:lnTo>
                  <a:pt x="12477024" y="6885247"/>
                </a:lnTo>
                <a:lnTo>
                  <a:pt x="0" y="688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54892" y="1601261"/>
            <a:ext cx="6480870" cy="6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5"/>
              </a:lnSpc>
              <a:spcBef>
                <a:spcPct val="0"/>
              </a:spcBef>
            </a:pPr>
            <a:r>
              <a:rPr lang="en-US" sz="4399" strike="noStrike" u="none">
                <a:solidFill>
                  <a:srgbClr val="000000"/>
                </a:solidFill>
                <a:latin typeface="Montserrat"/>
              </a:rPr>
              <a:t>1_ diagramme use case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511003" y="0"/>
            <a:ext cx="3776997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953240"/>
            <a:ext cx="4686196" cy="3333760"/>
            <a:chOff x="0" y="0"/>
            <a:chExt cx="2690315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0315" cy="1913890"/>
            </a:xfrm>
            <a:custGeom>
              <a:avLst/>
              <a:gdLst/>
              <a:ahLst/>
              <a:cxnLst/>
              <a:rect r="r" b="b" t="t" l="l"/>
              <a:pathLst>
                <a:path h="1913890" w="2690315">
                  <a:moveTo>
                    <a:pt x="0" y="0"/>
                  </a:moveTo>
                  <a:lnTo>
                    <a:pt x="2690315" y="0"/>
                  </a:lnTo>
                  <a:lnTo>
                    <a:pt x="26903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-2590781"/>
            <a:ext cx="11229325" cy="3619481"/>
            <a:chOff x="0" y="0"/>
            <a:chExt cx="3798562" cy="1224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98562" cy="1224368"/>
            </a:xfrm>
            <a:custGeom>
              <a:avLst/>
              <a:gdLst/>
              <a:ahLst/>
              <a:cxnLst/>
              <a:rect r="r" b="b" t="t" l="l"/>
              <a:pathLst>
                <a:path h="1224368" w="3798562">
                  <a:moveTo>
                    <a:pt x="3674102" y="1224368"/>
                  </a:moveTo>
                  <a:lnTo>
                    <a:pt x="124460" y="1224368"/>
                  </a:lnTo>
                  <a:cubicBezTo>
                    <a:pt x="55880" y="1224368"/>
                    <a:pt x="0" y="1168488"/>
                    <a:pt x="0" y="10999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74102" y="0"/>
                  </a:lnTo>
                  <a:cubicBezTo>
                    <a:pt x="3742682" y="0"/>
                    <a:pt x="3798562" y="55880"/>
                    <a:pt x="3798562" y="124460"/>
                  </a:cubicBezTo>
                  <a:lnTo>
                    <a:pt x="3798562" y="1099908"/>
                  </a:lnTo>
                  <a:cubicBezTo>
                    <a:pt x="3798562" y="1168488"/>
                    <a:pt x="3742682" y="1224368"/>
                    <a:pt x="3674102" y="1224368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7036" y="3155681"/>
            <a:ext cx="8674181" cy="5854268"/>
          </a:xfrm>
          <a:custGeom>
            <a:avLst/>
            <a:gdLst/>
            <a:ahLst/>
            <a:cxnLst/>
            <a:rect r="r" b="b" t="t" l="l"/>
            <a:pathLst>
              <a:path h="5854268" w="8674181">
                <a:moveTo>
                  <a:pt x="0" y="0"/>
                </a:moveTo>
                <a:lnTo>
                  <a:pt x="8674180" y="0"/>
                </a:lnTo>
                <a:lnTo>
                  <a:pt x="8674180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08300" y="1571862"/>
            <a:ext cx="7710636" cy="6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5"/>
              </a:lnSpc>
              <a:spcBef>
                <a:spcPct val="0"/>
              </a:spcBef>
            </a:pPr>
            <a:r>
              <a:rPr lang="en-US" sz="4399" strike="noStrike" u="none">
                <a:solidFill>
                  <a:srgbClr val="000000"/>
                </a:solidFill>
                <a:latin typeface="Montserrat"/>
              </a:rPr>
              <a:t>2-diagramme de séquence.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820852" cy="10287000"/>
          </a:xfrm>
          <a:prstGeom prst="rect">
            <a:avLst/>
          </a:prstGeom>
          <a:solidFill>
            <a:srgbClr val="00BF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348092" y="3902110"/>
            <a:ext cx="911208" cy="7009004"/>
            <a:chOff x="0" y="0"/>
            <a:chExt cx="1281436" cy="98567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1436" cy="9856795"/>
            </a:xfrm>
            <a:custGeom>
              <a:avLst/>
              <a:gdLst/>
              <a:ahLst/>
              <a:cxnLst/>
              <a:rect r="r" b="b" t="t" l="l"/>
              <a:pathLst>
                <a:path h="9856795" w="1281436">
                  <a:moveTo>
                    <a:pt x="1156976" y="9856795"/>
                  </a:moveTo>
                  <a:lnTo>
                    <a:pt x="124460" y="9856795"/>
                  </a:lnTo>
                  <a:cubicBezTo>
                    <a:pt x="55880" y="9856795"/>
                    <a:pt x="0" y="9800915"/>
                    <a:pt x="0" y="97323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6976" y="0"/>
                  </a:lnTo>
                  <a:cubicBezTo>
                    <a:pt x="1225556" y="0"/>
                    <a:pt x="1281436" y="55880"/>
                    <a:pt x="1281436" y="124460"/>
                  </a:cubicBezTo>
                  <a:lnTo>
                    <a:pt x="1281436" y="9732335"/>
                  </a:lnTo>
                  <a:cubicBezTo>
                    <a:pt x="1281436" y="9800915"/>
                    <a:pt x="1225556" y="9856795"/>
                    <a:pt x="1156976" y="9856795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0286762" y="6260168"/>
            <a:ext cx="1001099" cy="5949"/>
          </a:xfrm>
          <a:prstGeom prst="line">
            <a:avLst/>
          </a:prstGeom>
          <a:ln cap="rnd" w="38100">
            <a:solidFill>
              <a:srgbClr val="23A5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629704" y="-816246"/>
            <a:ext cx="7881877" cy="4433500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1245" r="-36744" b="-786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00246" y="5568145"/>
            <a:ext cx="2574131" cy="6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5"/>
              </a:lnSpc>
              <a:spcBef>
                <a:spcPct val="0"/>
              </a:spcBef>
            </a:pPr>
            <a:r>
              <a:rPr lang="en-US" sz="4399" strike="noStrike" u="none">
                <a:solidFill>
                  <a:srgbClr val="000000"/>
                </a:solidFill>
                <a:latin typeface="Montserrat"/>
              </a:rPr>
              <a:t>V- CODE.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46528" y="219"/>
            <a:ext cx="4141472" cy="1028481"/>
          </a:xfrm>
          <a:custGeom>
            <a:avLst/>
            <a:gdLst/>
            <a:ahLst/>
            <a:cxnLst/>
            <a:rect r="r" b="b" t="t" l="l"/>
            <a:pathLst>
              <a:path h="1028481" w="4141472">
                <a:moveTo>
                  <a:pt x="0" y="0"/>
                </a:moveTo>
                <a:lnTo>
                  <a:pt x="4141472" y="0"/>
                </a:lnTo>
                <a:lnTo>
                  <a:pt x="4141472" y="1028481"/>
                </a:lnTo>
                <a:lnTo>
                  <a:pt x="0" y="102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7738" y="9585007"/>
            <a:ext cx="1126639" cy="6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sz="3579">
                <a:solidFill>
                  <a:srgbClr val="000000"/>
                </a:solidFill>
                <a:latin typeface="Open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DAF6CLwilJQ</dc:identifier>
  <dcterms:modified xsi:type="dcterms:W3CDTF">2011-08-01T06:04:30Z</dcterms:modified>
  <cp:revision>1</cp:revision>
  <dc:title>gestion d’un cabinet medical</dc:title>
</cp:coreProperties>
</file>